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Fira Sans Ultra-Bold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Fira Sans" panose="020B0604020202020204" charset="0"/>
      <p:regular r:id="rId25"/>
    </p:embeddedFont>
    <p:embeddedFont>
      <p:font typeface="Fira Sans Bold" panose="020B0604020202020204" charset="0"/>
      <p:regular r:id="rId26"/>
    </p:embeddedFont>
    <p:embeddedFont>
      <p:font typeface="Clear Sans Bold" panose="020B0604020202020204" charset="0"/>
      <p:regular r:id="rId27"/>
    </p:embeddedFont>
    <p:embeddedFont>
      <p:font typeface="Clear Sans" panose="020B0604020202020204" charset="0"/>
      <p:regular r:id="rId28"/>
    </p:embeddedFont>
    <p:embeddedFont>
      <p:font typeface="Clear Sans Medium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5058666" y="2523660"/>
            <a:ext cx="3753274" cy="3443628"/>
          </a:xfrm>
          <a:custGeom>
            <a:avLst/>
            <a:gdLst/>
            <a:ahLst/>
            <a:cxnLst/>
            <a:rect l="l" t="t" r="r" b="b"/>
            <a:pathLst>
              <a:path w="3753274" h="3443628">
                <a:moveTo>
                  <a:pt x="0" y="0"/>
                </a:moveTo>
                <a:lnTo>
                  <a:pt x="3753274" y="0"/>
                </a:lnTo>
                <a:lnTo>
                  <a:pt x="3753274" y="3443628"/>
                </a:lnTo>
                <a:lnTo>
                  <a:pt x="0" y="344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 rot="1713587">
            <a:off x="14568945" y="80742"/>
            <a:ext cx="1569750" cy="1428473"/>
          </a:xfrm>
          <a:custGeom>
            <a:avLst/>
            <a:gdLst/>
            <a:ahLst/>
            <a:cxnLst/>
            <a:rect l="l" t="t" r="r" b="b"/>
            <a:pathLst>
              <a:path w="1569750" h="1428473">
                <a:moveTo>
                  <a:pt x="0" y="0"/>
                </a:moveTo>
                <a:lnTo>
                  <a:pt x="1569750" y="0"/>
                </a:lnTo>
                <a:lnTo>
                  <a:pt x="1569750" y="1428473"/>
                </a:lnTo>
                <a:lnTo>
                  <a:pt x="0" y="1428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78310">
            <a:off x="12014704" y="7015656"/>
            <a:ext cx="5448196" cy="5019151"/>
          </a:xfrm>
          <a:custGeom>
            <a:avLst/>
            <a:gdLst/>
            <a:ahLst/>
            <a:cxnLst/>
            <a:rect l="l" t="t" r="r" b="b"/>
            <a:pathLst>
              <a:path w="5448196" h="5019151">
                <a:moveTo>
                  <a:pt x="0" y="0"/>
                </a:moveTo>
                <a:lnTo>
                  <a:pt x="5448196" y="0"/>
                </a:lnTo>
                <a:lnTo>
                  <a:pt x="5448196" y="5019151"/>
                </a:lnTo>
                <a:lnTo>
                  <a:pt x="0" y="5019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01292" y="2188187"/>
            <a:ext cx="1188541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3"/>
              </a:lnSpc>
            </a:pPr>
            <a:r>
              <a:rPr lang="en-US" sz="6611">
                <a:solidFill>
                  <a:srgbClr val="64E688"/>
                </a:solidFill>
                <a:latin typeface="Fira Sans Bold"/>
              </a:rPr>
              <a:t>Bảo vệ Assignment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0757" y="1449047"/>
            <a:ext cx="905577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28">
                <a:solidFill>
                  <a:srgbClr val="FFFFFF"/>
                </a:solidFill>
                <a:latin typeface="Clear Sans"/>
              </a:rPr>
              <a:t>KIỂM THỬ CƠ BẢN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16114" y="3493112"/>
            <a:ext cx="905577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228">
                <a:solidFill>
                  <a:srgbClr val="FFFFFF"/>
                </a:solidFill>
                <a:latin typeface="Clear Sans"/>
              </a:rPr>
              <a:t>GIẢNG VIÊN: TRẦN QUANG BÌNH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16114" y="4176950"/>
            <a:ext cx="905577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228">
                <a:solidFill>
                  <a:srgbClr val="FFFFFF"/>
                </a:solidFill>
                <a:latin typeface="Clear Sans"/>
              </a:rPr>
              <a:t>LỚP SA18302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90757" y="5268403"/>
            <a:ext cx="905577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spc="284">
                <a:solidFill>
                  <a:srgbClr val="FFFFFF"/>
                </a:solidFill>
                <a:latin typeface="Clear Sans Bold"/>
              </a:rPr>
              <a:t>NHÓM 8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90757" y="6324600"/>
            <a:ext cx="9847080" cy="2346960"/>
            <a:chOff x="0" y="0"/>
            <a:chExt cx="13129441" cy="312928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13129441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228">
                  <a:solidFill>
                    <a:srgbClr val="FFFFFF"/>
                  </a:solidFill>
                  <a:latin typeface="Clear Sans"/>
                </a:rPr>
                <a:t>NGUYỄN QUỐC HUY        MSSV: PS35729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36295"/>
              <a:ext cx="13129441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228">
                  <a:solidFill>
                    <a:srgbClr val="FFFFFF"/>
                  </a:solidFill>
                  <a:latin typeface="Clear Sans"/>
                </a:rPr>
                <a:t>NGUYỄN QUỐC DUY        MSSV: PS34997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720215"/>
              <a:ext cx="13129441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228">
                  <a:solidFill>
                    <a:srgbClr val="FFFFFF"/>
                  </a:solidFill>
                  <a:latin typeface="Clear Sans"/>
                </a:rPr>
                <a:t>PHẠM THỊ NGA               MSSV: PS34779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604135"/>
              <a:ext cx="13129441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228">
                  <a:solidFill>
                    <a:srgbClr val="FFFFFF"/>
                  </a:solidFill>
                  <a:latin typeface="Clear Sans"/>
                </a:rPr>
                <a:t>HUỲNH KỲ QUANG          MSSV: PS29310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930990">
            <a:off x="379986" y="423647"/>
            <a:ext cx="2586131" cy="2583137"/>
          </a:xfrm>
          <a:custGeom>
            <a:avLst/>
            <a:gdLst/>
            <a:ahLst/>
            <a:cxnLst/>
            <a:rect l="l" t="t" r="r" b="b"/>
            <a:pathLst>
              <a:path w="2586131" h="2583137">
                <a:moveTo>
                  <a:pt x="0" y="0"/>
                </a:moveTo>
                <a:lnTo>
                  <a:pt x="2586130" y="0"/>
                </a:lnTo>
                <a:lnTo>
                  <a:pt x="2586130" y="2583137"/>
                </a:lnTo>
                <a:lnTo>
                  <a:pt x="0" y="258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546"/>
            </a:stretch>
          </a:blipFill>
        </p:spPr>
      </p:sp>
      <p:sp>
        <p:nvSpPr>
          <p:cNvPr id="3" name="Freeform 3"/>
          <p:cNvSpPr/>
          <p:nvPr/>
        </p:nvSpPr>
        <p:spPr>
          <a:xfrm rot="4930990">
            <a:off x="15740213" y="4568659"/>
            <a:ext cx="2586131" cy="2583137"/>
          </a:xfrm>
          <a:custGeom>
            <a:avLst/>
            <a:gdLst/>
            <a:ahLst/>
            <a:cxnLst/>
            <a:rect l="l" t="t" r="r" b="b"/>
            <a:pathLst>
              <a:path w="2586131" h="2583137">
                <a:moveTo>
                  <a:pt x="0" y="0"/>
                </a:moveTo>
                <a:lnTo>
                  <a:pt x="2586131" y="0"/>
                </a:lnTo>
                <a:lnTo>
                  <a:pt x="2586131" y="2583138"/>
                </a:lnTo>
                <a:lnTo>
                  <a:pt x="0" y="2583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54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1245" y="1918626"/>
            <a:ext cx="16825509" cy="7883204"/>
          </a:xfrm>
          <a:custGeom>
            <a:avLst/>
            <a:gdLst/>
            <a:ahLst/>
            <a:cxnLst/>
            <a:rect l="l" t="t" r="r" b="b"/>
            <a:pathLst>
              <a:path w="16825509" h="7883204">
                <a:moveTo>
                  <a:pt x="0" y="0"/>
                </a:moveTo>
                <a:lnTo>
                  <a:pt x="16825510" y="0"/>
                </a:lnTo>
                <a:lnTo>
                  <a:pt x="16825510" y="7883204"/>
                </a:lnTo>
                <a:lnTo>
                  <a:pt x="0" y="7883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09587"/>
            <a:ext cx="509219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Fira Sans Ultra-Bold"/>
              </a:rPr>
              <a:t>Test Case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98015" y="938212"/>
            <a:ext cx="418642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Fira Sans Bold"/>
              </a:rPr>
              <a:t>Trang chủ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685959">
            <a:off x="1989597" y="7594332"/>
            <a:ext cx="2586131" cy="2583137"/>
          </a:xfrm>
          <a:custGeom>
            <a:avLst/>
            <a:gdLst/>
            <a:ahLst/>
            <a:cxnLst/>
            <a:rect l="l" t="t" r="r" b="b"/>
            <a:pathLst>
              <a:path w="2586131" h="2583137">
                <a:moveTo>
                  <a:pt x="0" y="0"/>
                </a:moveTo>
                <a:lnTo>
                  <a:pt x="2586131" y="0"/>
                </a:lnTo>
                <a:lnTo>
                  <a:pt x="2586131" y="2583138"/>
                </a:lnTo>
                <a:lnTo>
                  <a:pt x="0" y="2583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5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5766" y="2138024"/>
            <a:ext cx="16976469" cy="6620933"/>
          </a:xfrm>
          <a:custGeom>
            <a:avLst/>
            <a:gdLst/>
            <a:ahLst/>
            <a:cxnLst/>
            <a:rect l="l" t="t" r="r" b="b"/>
            <a:pathLst>
              <a:path w="16976469" h="6620933">
                <a:moveTo>
                  <a:pt x="0" y="0"/>
                </a:moveTo>
                <a:lnTo>
                  <a:pt x="16976468" y="0"/>
                </a:lnTo>
                <a:lnTo>
                  <a:pt x="16976468" y="6620933"/>
                </a:lnTo>
                <a:lnTo>
                  <a:pt x="0" y="6620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09587"/>
            <a:ext cx="509219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Fira Sans Ultra-Bold"/>
              </a:rPr>
              <a:t>Test Case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59291" y="1028700"/>
            <a:ext cx="418642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Fira Sans Bold"/>
              </a:rPr>
              <a:t>Thông tin cá nhân</a:t>
            </a:r>
          </a:p>
        </p:txBody>
      </p:sp>
      <p:sp>
        <p:nvSpPr>
          <p:cNvPr id="6" name="Freeform 6"/>
          <p:cNvSpPr/>
          <p:nvPr/>
        </p:nvSpPr>
        <p:spPr>
          <a:xfrm rot="-9685903">
            <a:off x="14702134" y="37169"/>
            <a:ext cx="2586131" cy="2583137"/>
          </a:xfrm>
          <a:custGeom>
            <a:avLst/>
            <a:gdLst/>
            <a:ahLst/>
            <a:cxnLst/>
            <a:rect l="l" t="t" r="r" b="b"/>
            <a:pathLst>
              <a:path w="2586131" h="2583137">
                <a:moveTo>
                  <a:pt x="0" y="0"/>
                </a:moveTo>
                <a:lnTo>
                  <a:pt x="2586131" y="0"/>
                </a:lnTo>
                <a:lnTo>
                  <a:pt x="2586131" y="2583137"/>
                </a:lnTo>
                <a:lnTo>
                  <a:pt x="0" y="258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546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55006" y="0"/>
            <a:ext cx="7813380" cy="7784080"/>
          </a:xfrm>
          <a:custGeom>
            <a:avLst/>
            <a:gdLst/>
            <a:ahLst/>
            <a:cxnLst/>
            <a:rect l="l" t="t" r="r" b="b"/>
            <a:pathLst>
              <a:path w="7813380" h="7784080">
                <a:moveTo>
                  <a:pt x="0" y="0"/>
                </a:moveTo>
                <a:lnTo>
                  <a:pt x="7813379" y="0"/>
                </a:lnTo>
                <a:lnTo>
                  <a:pt x="7813379" y="7784080"/>
                </a:lnTo>
                <a:lnTo>
                  <a:pt x="0" y="77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4231" y="2132744"/>
            <a:ext cx="16679539" cy="7527454"/>
          </a:xfrm>
          <a:custGeom>
            <a:avLst/>
            <a:gdLst/>
            <a:ahLst/>
            <a:cxnLst/>
            <a:rect l="l" t="t" r="r" b="b"/>
            <a:pathLst>
              <a:path w="16679539" h="7527454">
                <a:moveTo>
                  <a:pt x="0" y="0"/>
                </a:moveTo>
                <a:lnTo>
                  <a:pt x="16679538" y="0"/>
                </a:lnTo>
                <a:lnTo>
                  <a:pt x="16679538" y="7527454"/>
                </a:lnTo>
                <a:lnTo>
                  <a:pt x="0" y="7527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09587"/>
            <a:ext cx="509219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Fira Sans Ultra-Bold"/>
              </a:rPr>
              <a:t>Test Case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50788" y="1028700"/>
            <a:ext cx="418642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Fira Sans Bold"/>
              </a:rPr>
              <a:t>Chức năng order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23639">
            <a:off x="2352557" y="2180734"/>
            <a:ext cx="8484795" cy="8452977"/>
          </a:xfrm>
          <a:custGeom>
            <a:avLst/>
            <a:gdLst/>
            <a:ahLst/>
            <a:cxnLst/>
            <a:rect l="l" t="t" r="r" b="b"/>
            <a:pathLst>
              <a:path w="8484795" h="8452977">
                <a:moveTo>
                  <a:pt x="0" y="0"/>
                </a:moveTo>
                <a:lnTo>
                  <a:pt x="8484794" y="0"/>
                </a:lnTo>
                <a:lnTo>
                  <a:pt x="8484794" y="8452976"/>
                </a:lnTo>
                <a:lnTo>
                  <a:pt x="0" y="8452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8752" y="2881694"/>
            <a:ext cx="17410495" cy="6376606"/>
          </a:xfrm>
          <a:custGeom>
            <a:avLst/>
            <a:gdLst/>
            <a:ahLst/>
            <a:cxnLst/>
            <a:rect l="l" t="t" r="r" b="b"/>
            <a:pathLst>
              <a:path w="17410495" h="6376606">
                <a:moveTo>
                  <a:pt x="0" y="0"/>
                </a:moveTo>
                <a:lnTo>
                  <a:pt x="17410496" y="0"/>
                </a:lnTo>
                <a:lnTo>
                  <a:pt x="17410496" y="6376606"/>
                </a:lnTo>
                <a:lnTo>
                  <a:pt x="0" y="637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09587"/>
            <a:ext cx="509219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Fira Sans Ultra-Bold"/>
              </a:rPr>
              <a:t>Test Case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46807" y="1538288"/>
            <a:ext cx="3194387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Fira Sans Bold"/>
              </a:rPr>
              <a:t>Đổi mật khẩu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1638" y="0"/>
            <a:ext cx="7813380" cy="7784080"/>
          </a:xfrm>
          <a:custGeom>
            <a:avLst/>
            <a:gdLst/>
            <a:ahLst/>
            <a:cxnLst/>
            <a:rect l="l" t="t" r="r" b="b"/>
            <a:pathLst>
              <a:path w="7813380" h="7784080">
                <a:moveTo>
                  <a:pt x="0" y="0"/>
                </a:moveTo>
                <a:lnTo>
                  <a:pt x="7813380" y="0"/>
                </a:lnTo>
                <a:lnTo>
                  <a:pt x="7813380" y="7784080"/>
                </a:lnTo>
                <a:lnTo>
                  <a:pt x="0" y="77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6598" y="1746697"/>
            <a:ext cx="17134805" cy="8127759"/>
          </a:xfrm>
          <a:custGeom>
            <a:avLst/>
            <a:gdLst/>
            <a:ahLst/>
            <a:cxnLst/>
            <a:rect l="l" t="t" r="r" b="b"/>
            <a:pathLst>
              <a:path w="17134805" h="8127759">
                <a:moveTo>
                  <a:pt x="0" y="0"/>
                </a:moveTo>
                <a:lnTo>
                  <a:pt x="17134804" y="0"/>
                </a:lnTo>
                <a:lnTo>
                  <a:pt x="17134804" y="8127760"/>
                </a:lnTo>
                <a:lnTo>
                  <a:pt x="0" y="8127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09587"/>
            <a:ext cx="509219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Fira Sans Ultra-Bold"/>
              </a:rPr>
              <a:t>Test Defect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9173" y="519112"/>
            <a:ext cx="3569447" cy="3288353"/>
          </a:xfrm>
          <a:custGeom>
            <a:avLst/>
            <a:gdLst/>
            <a:ahLst/>
            <a:cxnLst/>
            <a:rect l="l" t="t" r="r" b="b"/>
            <a:pathLst>
              <a:path w="3569447" h="3288353">
                <a:moveTo>
                  <a:pt x="0" y="0"/>
                </a:moveTo>
                <a:lnTo>
                  <a:pt x="3569446" y="0"/>
                </a:lnTo>
                <a:lnTo>
                  <a:pt x="3569446" y="3288353"/>
                </a:lnTo>
                <a:lnTo>
                  <a:pt x="0" y="3288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53722" y="6630561"/>
            <a:ext cx="3569447" cy="3288353"/>
          </a:xfrm>
          <a:custGeom>
            <a:avLst/>
            <a:gdLst/>
            <a:ahLst/>
            <a:cxnLst/>
            <a:rect l="l" t="t" r="r" b="b"/>
            <a:pathLst>
              <a:path w="3569447" h="3288353">
                <a:moveTo>
                  <a:pt x="0" y="0"/>
                </a:moveTo>
                <a:lnTo>
                  <a:pt x="3569447" y="0"/>
                </a:lnTo>
                <a:lnTo>
                  <a:pt x="3569447" y="3288352"/>
                </a:lnTo>
                <a:lnTo>
                  <a:pt x="0" y="3288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9553" y="1744950"/>
            <a:ext cx="17008894" cy="7513350"/>
          </a:xfrm>
          <a:custGeom>
            <a:avLst/>
            <a:gdLst/>
            <a:ahLst/>
            <a:cxnLst/>
            <a:rect l="l" t="t" r="r" b="b"/>
            <a:pathLst>
              <a:path w="17008894" h="7513350">
                <a:moveTo>
                  <a:pt x="0" y="0"/>
                </a:moveTo>
                <a:lnTo>
                  <a:pt x="17008894" y="0"/>
                </a:lnTo>
                <a:lnTo>
                  <a:pt x="17008894" y="7513350"/>
                </a:lnTo>
                <a:lnTo>
                  <a:pt x="0" y="7513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09587"/>
            <a:ext cx="509219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Fira Sans Ultra-Bold"/>
              </a:rPr>
              <a:t>Test Defect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717823"/>
            <a:ext cx="5054543" cy="897026"/>
            <a:chOff x="0" y="0"/>
            <a:chExt cx="6739391" cy="119603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6066810" cy="1196034"/>
              <a:chOff x="0" y="0"/>
              <a:chExt cx="17711837" cy="34917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711837" cy="3491780"/>
              </a:xfrm>
              <a:custGeom>
                <a:avLst/>
                <a:gdLst/>
                <a:ahLst/>
                <a:cxnLst/>
                <a:rect l="l" t="t" r="r" b="b"/>
                <a:pathLst>
                  <a:path w="17711837" h="3491780">
                    <a:moveTo>
                      <a:pt x="17587376" y="59690"/>
                    </a:moveTo>
                    <a:cubicBezTo>
                      <a:pt x="17622937" y="59690"/>
                      <a:pt x="17652147" y="88900"/>
                      <a:pt x="17652147" y="124460"/>
                    </a:cubicBezTo>
                    <a:lnTo>
                      <a:pt x="17652147" y="3367320"/>
                    </a:lnTo>
                    <a:cubicBezTo>
                      <a:pt x="17652147" y="3402880"/>
                      <a:pt x="17622937" y="3432090"/>
                      <a:pt x="17587376" y="3432090"/>
                    </a:cubicBezTo>
                    <a:lnTo>
                      <a:pt x="124460" y="3432090"/>
                    </a:lnTo>
                    <a:cubicBezTo>
                      <a:pt x="88900" y="3432090"/>
                      <a:pt x="59690" y="3402880"/>
                      <a:pt x="59690" y="336732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87376" y="59690"/>
                    </a:lnTo>
                    <a:moveTo>
                      <a:pt x="17587376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367320"/>
                    </a:lnTo>
                    <a:cubicBezTo>
                      <a:pt x="0" y="3435900"/>
                      <a:pt x="55880" y="3491780"/>
                      <a:pt x="124460" y="3491780"/>
                    </a:cubicBezTo>
                    <a:lnTo>
                      <a:pt x="17587378" y="3491780"/>
                    </a:lnTo>
                    <a:cubicBezTo>
                      <a:pt x="17655956" y="3491780"/>
                      <a:pt x="17711837" y="3435900"/>
                      <a:pt x="17711837" y="3367320"/>
                    </a:cubicBezTo>
                    <a:lnTo>
                      <a:pt x="17711837" y="124460"/>
                    </a:lnTo>
                    <a:cubicBezTo>
                      <a:pt x="17711837" y="55880"/>
                      <a:pt x="17655956" y="0"/>
                      <a:pt x="17587376" y="0"/>
                    </a:cubicBezTo>
                    <a:close/>
                  </a:path>
                </a:pathLst>
              </a:custGeom>
              <a:solidFill>
                <a:srgbClr val="64E688">
                  <a:alpha val="49804"/>
                </a:srgbClr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335840" y="309092"/>
              <a:ext cx="6403551" cy="587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latin typeface="Clear Sans"/>
                </a:rPr>
                <a:t>TÍNH ĐẾN 15/10/2023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509031" y="447675"/>
            <a:ext cx="6766956" cy="4332928"/>
            <a:chOff x="0" y="0"/>
            <a:chExt cx="9022608" cy="5777237"/>
          </a:xfrm>
        </p:grpSpPr>
        <p:sp>
          <p:nvSpPr>
            <p:cNvPr id="7" name="TextBox 7"/>
            <p:cNvSpPr txBox="1"/>
            <p:nvPr/>
          </p:nvSpPr>
          <p:spPr>
            <a:xfrm>
              <a:off x="7614159" y="3185153"/>
              <a:ext cx="1408449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9"/>
                </a:lnSpc>
              </a:pPr>
              <a:r>
                <a:rPr lang="en-US" sz="1935" dirty="0">
                  <a:solidFill>
                    <a:srgbClr val="FFFFFF"/>
                  </a:solidFill>
                  <a:latin typeface="Clear Sans"/>
                </a:rPr>
                <a:t>Test Pass</a:t>
              </a:r>
            </a:p>
            <a:p>
              <a:pPr algn="ctr">
                <a:lnSpc>
                  <a:spcPts val="2709"/>
                </a:lnSpc>
              </a:pPr>
              <a:r>
                <a:rPr lang="vi-VN" sz="1935" dirty="0" smtClean="0">
                  <a:solidFill>
                    <a:srgbClr val="FFFFFF"/>
                  </a:solidFill>
                  <a:latin typeface="Clear Sans"/>
                </a:rPr>
                <a:t>38.3</a:t>
              </a:r>
              <a:r>
                <a:rPr lang="en-US" sz="1935" dirty="0" smtClean="0">
                  <a:solidFill>
                    <a:srgbClr val="FFFFFF"/>
                  </a:solidFill>
                  <a:latin typeface="Clear Sans"/>
                </a:rPr>
                <a:t>%</a:t>
              </a:r>
              <a:endParaRPr lang="en-US" sz="1935" dirty="0">
                <a:solidFill>
                  <a:srgbClr val="FFFFFF"/>
                </a:solidFill>
                <a:latin typeface="Clear San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68491"/>
              <a:ext cx="1245891" cy="923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9"/>
                </a:lnSpc>
              </a:pPr>
              <a:r>
                <a:rPr lang="en-US" sz="1935" dirty="0">
                  <a:solidFill>
                    <a:srgbClr val="FFFFFF"/>
                  </a:solidFill>
                  <a:latin typeface="Clear Sans"/>
                </a:rPr>
                <a:t>Test Fail</a:t>
              </a:r>
            </a:p>
            <a:p>
              <a:pPr algn="ctr">
                <a:lnSpc>
                  <a:spcPts val="2709"/>
                </a:lnSpc>
              </a:pPr>
              <a:r>
                <a:rPr lang="vi-VN" sz="1935" dirty="0" smtClean="0">
                  <a:solidFill>
                    <a:srgbClr val="FFFFFF"/>
                  </a:solidFill>
                  <a:latin typeface="Clear Sans"/>
                </a:rPr>
                <a:t>61.7</a:t>
              </a:r>
              <a:r>
                <a:rPr lang="en-US" sz="1935" dirty="0" smtClean="0">
                  <a:solidFill>
                    <a:srgbClr val="FFFFFF"/>
                  </a:solidFill>
                  <a:latin typeface="Clear Sans"/>
                </a:rPr>
                <a:t>%</a:t>
              </a:r>
              <a:endParaRPr lang="en-US" sz="1935" dirty="0">
                <a:solidFill>
                  <a:srgbClr val="FFFFFF"/>
                </a:solidFill>
                <a:latin typeface="Clear Sans"/>
              </a:endParaRP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1229933" y="0"/>
              <a:ext cx="5777237" cy="5777237"/>
              <a:chOff x="0" y="0"/>
              <a:chExt cx="2540000" cy="254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686633" y="0"/>
                <a:ext cx="1957700" cy="2640036"/>
              </a:xfrm>
              <a:custGeom>
                <a:avLst/>
                <a:gdLst/>
                <a:ahLst/>
                <a:cxnLst/>
                <a:rect l="l" t="t" r="r" b="b"/>
                <a:pathLst>
                  <a:path w="1957700" h="2640036">
                    <a:moveTo>
                      <a:pt x="583367" y="0"/>
                    </a:moveTo>
                    <a:cubicBezTo>
                      <a:pt x="1110092" y="0"/>
                      <a:pt x="1582150" y="325134"/>
                      <a:pt x="1769925" y="817252"/>
                    </a:cubicBezTo>
                    <a:cubicBezTo>
                      <a:pt x="1957700" y="1309370"/>
                      <a:pt x="1822214" y="1866321"/>
                      <a:pt x="1429370" y="2217196"/>
                    </a:cubicBezTo>
                    <a:cubicBezTo>
                      <a:pt x="1036526" y="2568070"/>
                      <a:pt x="467868" y="2640036"/>
                      <a:pt x="0" y="2398088"/>
                    </a:cubicBezTo>
                    <a:lnTo>
                      <a:pt x="583367" y="1270000"/>
                    </a:lnTo>
                    <a:close/>
                  </a:path>
                </a:pathLst>
              </a:custGeom>
              <a:solidFill>
                <a:srgbClr val="64E688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-97815" y="0"/>
                <a:ext cx="1367815" cy="2425835"/>
              </a:xfrm>
              <a:custGeom>
                <a:avLst/>
                <a:gdLst/>
                <a:ahLst/>
                <a:cxnLst/>
                <a:rect l="l" t="t" r="r" b="b"/>
                <a:pathLst>
                  <a:path w="1367815" h="2425835">
                    <a:moveTo>
                      <a:pt x="841558" y="2425835"/>
                    </a:moveTo>
                    <a:cubicBezTo>
                      <a:pt x="297658" y="2178195"/>
                      <a:pt x="0" y="1584856"/>
                      <a:pt x="126671" y="1000813"/>
                    </a:cubicBezTo>
                    <a:cubicBezTo>
                      <a:pt x="253342" y="416770"/>
                      <a:pt x="770066" y="60"/>
                      <a:pt x="1367688" y="0"/>
                    </a:cubicBezTo>
                    <a:lnTo>
                      <a:pt x="1367815" y="1270000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1858688" y="5378285"/>
            <a:ext cx="4034268" cy="4158006"/>
            <a:chOff x="0" y="-28575"/>
            <a:chExt cx="5379024" cy="5544009"/>
          </a:xfrm>
        </p:grpSpPr>
        <p:sp>
          <p:nvSpPr>
            <p:cNvPr id="13" name="TextBox 13"/>
            <p:cNvSpPr txBox="1"/>
            <p:nvPr/>
          </p:nvSpPr>
          <p:spPr>
            <a:xfrm>
              <a:off x="738162" y="5095955"/>
              <a:ext cx="1902395" cy="419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en-US" sz="1964">
                  <a:solidFill>
                    <a:srgbClr val="FFFFFF"/>
                  </a:solidFill>
                  <a:latin typeface="Clear Sans"/>
                </a:rPr>
                <a:t>Đã thực hiện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998106" y="5095955"/>
              <a:ext cx="2380918" cy="419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en-US" sz="1964">
                  <a:solidFill>
                    <a:srgbClr val="FFFFFF"/>
                  </a:solidFill>
                  <a:latin typeface="Clear Sans"/>
                </a:rPr>
                <a:t>Chưa thực hiện 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666957" y="195452"/>
              <a:ext cx="4544010" cy="4762735"/>
              <a:chOff x="0" y="0"/>
              <a:chExt cx="5550861" cy="581805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6350"/>
                <a:ext cx="55508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550861" h="12700">
                    <a:moveTo>
                      <a:pt x="0" y="0"/>
                    </a:moveTo>
                    <a:lnTo>
                      <a:pt x="5550861" y="0"/>
                    </a:lnTo>
                    <a:lnTo>
                      <a:pt x="55508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1448163"/>
                <a:ext cx="55508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550861" h="12700">
                    <a:moveTo>
                      <a:pt x="0" y="0"/>
                    </a:moveTo>
                    <a:lnTo>
                      <a:pt x="5550861" y="0"/>
                    </a:lnTo>
                    <a:lnTo>
                      <a:pt x="55508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2902676"/>
                <a:ext cx="55508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550861" h="12700">
                    <a:moveTo>
                      <a:pt x="0" y="0"/>
                    </a:moveTo>
                    <a:lnTo>
                      <a:pt x="5550861" y="0"/>
                    </a:lnTo>
                    <a:lnTo>
                      <a:pt x="55508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4357189"/>
                <a:ext cx="55508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550861" h="12700">
                    <a:moveTo>
                      <a:pt x="0" y="0"/>
                    </a:moveTo>
                    <a:lnTo>
                      <a:pt x="5550861" y="0"/>
                    </a:lnTo>
                    <a:lnTo>
                      <a:pt x="55508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5811701"/>
                <a:ext cx="55508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550861" h="12700">
                    <a:moveTo>
                      <a:pt x="0" y="0"/>
                    </a:moveTo>
                    <a:lnTo>
                      <a:pt x="5550861" y="0"/>
                    </a:lnTo>
                    <a:lnTo>
                      <a:pt x="55508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0" y="-28575"/>
              <a:ext cx="500615" cy="419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50"/>
                </a:lnSpc>
              </a:pPr>
              <a:r>
                <a:rPr lang="en-US" sz="1964">
                  <a:solidFill>
                    <a:srgbClr val="FFFFFF"/>
                  </a:solidFill>
                  <a:latin typeface="Clear Sans"/>
                </a:rPr>
                <a:t>40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274" y="1162109"/>
              <a:ext cx="488342" cy="419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50"/>
                </a:lnSpc>
              </a:pPr>
              <a:r>
                <a:rPr lang="en-US" sz="1964">
                  <a:solidFill>
                    <a:srgbClr val="FFFFFF"/>
                  </a:solidFill>
                  <a:latin typeface="Clear Sans"/>
                </a:rPr>
                <a:t>30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274" y="2352793"/>
              <a:ext cx="488342" cy="419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50"/>
                </a:lnSpc>
              </a:pPr>
              <a:r>
                <a:rPr lang="en-US" sz="1964">
                  <a:solidFill>
                    <a:srgbClr val="FFFFFF"/>
                  </a:solidFill>
                  <a:latin typeface="Clear Sans"/>
                </a:rPr>
                <a:t>20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3543476"/>
              <a:ext cx="500615" cy="419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50"/>
                </a:lnSpc>
              </a:pPr>
              <a:r>
                <a:rPr lang="en-US" sz="1964">
                  <a:solidFill>
                    <a:srgbClr val="FFFFFF"/>
                  </a:solidFill>
                  <a:latin typeface="Clear Sans"/>
                </a:rPr>
                <a:t>10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05329" y="4734160"/>
              <a:ext cx="295286" cy="419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50"/>
                </a:lnSpc>
              </a:pPr>
              <a:r>
                <a:rPr lang="en-US" sz="1964">
                  <a:solidFill>
                    <a:srgbClr val="FFFFFF"/>
                  </a:solidFill>
                  <a:latin typeface="Clear Sans"/>
                </a:rPr>
                <a:t>0 </a:t>
              </a:r>
            </a:p>
          </p:txBody>
        </p: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666957" y="-28575"/>
              <a:ext cx="2044804" cy="4986762"/>
              <a:chOff x="0" y="-273666"/>
              <a:chExt cx="2497888" cy="609171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-273666"/>
                <a:ext cx="2497888" cy="6091718"/>
              </a:xfrm>
              <a:custGeom>
                <a:avLst/>
                <a:gdLst/>
                <a:ahLst/>
                <a:cxnLst/>
                <a:rect l="l" t="t" r="r" b="b"/>
                <a:pathLst>
                  <a:path w="2497888" h="5388048">
                    <a:moveTo>
                      <a:pt x="0" y="5388047"/>
                    </a:moveTo>
                    <a:lnTo>
                      <a:pt x="0" y="199831"/>
                    </a:lnTo>
                    <a:cubicBezTo>
                      <a:pt x="0" y="89467"/>
                      <a:pt x="89467" y="0"/>
                      <a:pt x="199831" y="0"/>
                    </a:cubicBezTo>
                    <a:lnTo>
                      <a:pt x="2298057" y="0"/>
                    </a:lnTo>
                    <a:cubicBezTo>
                      <a:pt x="2408420" y="0"/>
                      <a:pt x="2497888" y="89467"/>
                      <a:pt x="2497888" y="199831"/>
                    </a:cubicBezTo>
                    <a:lnTo>
                      <a:pt x="2497888" y="5388047"/>
                    </a:lnTo>
                    <a:close/>
                  </a:path>
                </a:pathLst>
              </a:custGeom>
              <a:solidFill>
                <a:srgbClr val="64E688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64E688"/>
              </a:solidFill>
            </p:spPr>
          </p:sp>
        </p:grpSp>
      </p:grpSp>
      <p:graphicFrame>
        <p:nvGraphicFramePr>
          <p:cNvPr id="29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491382"/>
              </p:ext>
            </p:extLst>
          </p:nvPr>
        </p:nvGraphicFramePr>
        <p:xfrm>
          <a:off x="1028700" y="3446754"/>
          <a:ext cx="9219361" cy="5811548"/>
        </p:xfrm>
        <a:graphic>
          <a:graphicData uri="http://schemas.openxmlformats.org/drawingml/2006/table">
            <a:tbl>
              <a:tblPr/>
              <a:tblGrid>
                <a:gridCol w="396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9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8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374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Fira Sans Bold"/>
                        </a:rPr>
                        <a:t>Kiểm tra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Fira Sans Bold"/>
                        </a:rPr>
                        <a:t>Số lượng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Fira Sans Bold"/>
                        </a:rPr>
                        <a:t>Phần trăm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374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Test Case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vi-VN" sz="2399" dirty="0" smtClean="0">
                          <a:solidFill>
                            <a:srgbClr val="FFFFFF"/>
                          </a:solidFill>
                          <a:latin typeface="Fira Sans"/>
                        </a:rPr>
                        <a:t>47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374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Test Case đã thực hiện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vi-VN" sz="2399" dirty="0" smtClean="0">
                          <a:solidFill>
                            <a:srgbClr val="FFFFFF"/>
                          </a:solidFill>
                          <a:latin typeface="Fira Sans"/>
                        </a:rPr>
                        <a:t>47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967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Test Case chưa thực hiện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374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Test Fail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vi-VN" sz="2399" dirty="0" smtClean="0">
                          <a:solidFill>
                            <a:srgbClr val="FFFFFF"/>
                          </a:solidFill>
                          <a:latin typeface="Fira Sans"/>
                        </a:rPr>
                        <a:t>29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vi-VN" sz="2399" dirty="0" smtClean="0">
                          <a:solidFill>
                            <a:srgbClr val="FFFFFF"/>
                          </a:solidFill>
                          <a:latin typeface="Fira Sans"/>
                        </a:rPr>
                        <a:t>61.7</a:t>
                      </a:r>
                      <a:r>
                        <a:rPr lang="en-US" sz="2399" dirty="0" smtClean="0">
                          <a:solidFill>
                            <a:srgbClr val="FFFFFF"/>
                          </a:solidFill>
                          <a:latin typeface="Fira Sans"/>
                        </a:rPr>
                        <a:t>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374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Test Pass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vi-VN" sz="2399" dirty="0" smtClean="0">
                          <a:solidFill>
                            <a:srgbClr val="FFFFFF"/>
                          </a:solidFill>
                          <a:latin typeface="Fira Sans"/>
                        </a:rPr>
                        <a:t>18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vi-VN" sz="2399" dirty="0" smtClean="0">
                          <a:solidFill>
                            <a:srgbClr val="FFFFFF"/>
                          </a:solidFill>
                          <a:latin typeface="Fira Sans"/>
                        </a:rPr>
                        <a:t>38.3</a:t>
                      </a:r>
                      <a:r>
                        <a:rPr lang="en-US" sz="2399" dirty="0" smtClean="0">
                          <a:solidFill>
                            <a:srgbClr val="FFFFFF"/>
                          </a:solidFill>
                          <a:latin typeface="Fira Sans"/>
                        </a:rPr>
                        <a:t>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" name="TextBox 30"/>
          <p:cNvSpPr txBox="1"/>
          <p:nvPr/>
        </p:nvSpPr>
        <p:spPr>
          <a:xfrm>
            <a:off x="1028700" y="447675"/>
            <a:ext cx="665806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64E688"/>
                </a:solidFill>
                <a:latin typeface="Fira Sans Ultra-Bold"/>
              </a:rPr>
              <a:t>Test Report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469276" y="-125095"/>
            <a:ext cx="1349448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Fira Sans Bold"/>
              </a:rPr>
              <a:t>Jira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072" y="1257300"/>
            <a:ext cx="15503856" cy="87209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78119" y="3990975"/>
            <a:ext cx="7531762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Fira Sans Bold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58872" y="1568309"/>
            <a:ext cx="9170256" cy="2018451"/>
            <a:chOff x="0" y="0"/>
            <a:chExt cx="12227008" cy="2691269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2227008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Fira Sans Ultra-Bold"/>
                </a:rPr>
                <a:t>Tóm tắt nội dung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18169"/>
              <a:ext cx="12227008" cy="673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99"/>
                </a:lnSpc>
              </a:pPr>
              <a:r>
                <a:rPr lang="en-US" sz="2999">
                  <a:solidFill>
                    <a:srgbClr val="64E688"/>
                  </a:solidFill>
                  <a:latin typeface="Clear Sans"/>
                </a:rPr>
                <a:t>Các chủ đề chính được đề cập trong bản thuyết trình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588829"/>
            <a:ext cx="8595532" cy="447675"/>
            <a:chOff x="0" y="0"/>
            <a:chExt cx="11460709" cy="596901"/>
          </a:xfrm>
        </p:grpSpPr>
        <p:sp>
          <p:nvSpPr>
            <p:cNvPr id="6" name="TextBox 6"/>
            <p:cNvSpPr txBox="1"/>
            <p:nvPr/>
          </p:nvSpPr>
          <p:spPr>
            <a:xfrm>
              <a:off x="840133" y="-47625"/>
              <a:ext cx="10620576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Clear Sans"/>
                </a:rPr>
                <a:t>Giới thiệu sản phẩm nhóm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51460"/>
              <a:ext cx="605794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9144000" y="5759031"/>
            <a:ext cx="8595532" cy="447675"/>
            <a:chOff x="0" y="0"/>
            <a:chExt cx="11460709" cy="596900"/>
          </a:xfrm>
        </p:grpSpPr>
        <p:sp>
          <p:nvSpPr>
            <p:cNvPr id="9" name="TextBox 9"/>
            <p:cNvSpPr txBox="1"/>
            <p:nvPr/>
          </p:nvSpPr>
          <p:spPr>
            <a:xfrm>
              <a:off x="840133" y="-47625"/>
              <a:ext cx="10620576" cy="64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Clear Sans"/>
                </a:rPr>
                <a:t>Tổng hợp các case fail ( Test Defect ) 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311150"/>
              <a:ext cx="605794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5759031"/>
            <a:ext cx="8595532" cy="447675"/>
            <a:chOff x="0" y="0"/>
            <a:chExt cx="11460709" cy="596901"/>
          </a:xfrm>
        </p:grpSpPr>
        <p:sp>
          <p:nvSpPr>
            <p:cNvPr id="12" name="TextBox 12"/>
            <p:cNvSpPr txBox="1"/>
            <p:nvPr/>
          </p:nvSpPr>
          <p:spPr>
            <a:xfrm>
              <a:off x="840133" y="-47625"/>
              <a:ext cx="10620576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Clear Sans"/>
                </a:rPr>
                <a:t>Thu thập các Requirement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0" y="246380"/>
              <a:ext cx="605794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028700" y="7149682"/>
            <a:ext cx="8595532" cy="447675"/>
            <a:chOff x="0" y="0"/>
            <a:chExt cx="11460709" cy="596901"/>
          </a:xfrm>
        </p:grpSpPr>
        <p:sp>
          <p:nvSpPr>
            <p:cNvPr id="15" name="TextBox 15"/>
            <p:cNvSpPr txBox="1"/>
            <p:nvPr/>
          </p:nvSpPr>
          <p:spPr>
            <a:xfrm>
              <a:off x="840133" y="-47625"/>
              <a:ext cx="10620576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Clear Sans"/>
                </a:rPr>
                <a:t>Thiết kế Test Design 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41300"/>
              <a:ext cx="605794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028700" y="8536133"/>
            <a:ext cx="8595532" cy="447675"/>
            <a:chOff x="0" y="0"/>
            <a:chExt cx="11460709" cy="596901"/>
          </a:xfrm>
        </p:grpSpPr>
        <p:sp>
          <p:nvSpPr>
            <p:cNvPr id="18" name="TextBox 18"/>
            <p:cNvSpPr txBox="1"/>
            <p:nvPr/>
          </p:nvSpPr>
          <p:spPr>
            <a:xfrm>
              <a:off x="840133" y="-47625"/>
              <a:ext cx="10620576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Clear Sans"/>
                </a:rPr>
                <a:t>Thiết kế Test Plan 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241300"/>
              <a:ext cx="605794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9774100" y="4484054"/>
            <a:ext cx="796543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lear Sans"/>
              </a:rPr>
              <a:t>Thiết kế các test case để thực hiện test khi có sản phẩm</a:t>
            </a:r>
          </a:p>
        </p:txBody>
      </p:sp>
      <p:sp>
        <p:nvSpPr>
          <p:cNvPr id="21" name="AutoShape 21"/>
          <p:cNvSpPr/>
          <p:nvPr/>
        </p:nvSpPr>
        <p:spPr>
          <a:xfrm>
            <a:off x="9144000" y="4718369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9144000" y="7140157"/>
            <a:ext cx="8595532" cy="457200"/>
            <a:chOff x="0" y="0"/>
            <a:chExt cx="11460709" cy="609600"/>
          </a:xfrm>
        </p:grpSpPr>
        <p:sp>
          <p:nvSpPr>
            <p:cNvPr id="23" name="TextBox 23"/>
            <p:cNvSpPr txBox="1"/>
            <p:nvPr/>
          </p:nvSpPr>
          <p:spPr>
            <a:xfrm>
              <a:off x="840133" y="-57150"/>
              <a:ext cx="10620576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lear Sans"/>
                </a:rPr>
                <a:t>Báo cáo về dự án ( Report ) </a:t>
              </a:r>
            </a:p>
          </p:txBody>
        </p:sp>
        <p:sp>
          <p:nvSpPr>
            <p:cNvPr id="24" name="AutoShape 24"/>
            <p:cNvSpPr/>
            <p:nvPr/>
          </p:nvSpPr>
          <p:spPr>
            <a:xfrm>
              <a:off x="0" y="346149"/>
              <a:ext cx="605794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9144000" y="8526608"/>
            <a:ext cx="8595532" cy="457200"/>
            <a:chOff x="0" y="0"/>
            <a:chExt cx="11460709" cy="609600"/>
          </a:xfrm>
        </p:grpSpPr>
        <p:sp>
          <p:nvSpPr>
            <p:cNvPr id="26" name="TextBox 26"/>
            <p:cNvSpPr txBox="1"/>
            <p:nvPr/>
          </p:nvSpPr>
          <p:spPr>
            <a:xfrm>
              <a:off x="840133" y="-57150"/>
              <a:ext cx="10620576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lear Sans"/>
                </a:rPr>
                <a:t>Jira</a:t>
              </a:r>
            </a:p>
          </p:txBody>
        </p:sp>
        <p:sp>
          <p:nvSpPr>
            <p:cNvPr id="27" name="AutoShape 27"/>
            <p:cNvSpPr/>
            <p:nvPr/>
          </p:nvSpPr>
          <p:spPr>
            <a:xfrm>
              <a:off x="0" y="346149"/>
              <a:ext cx="605794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22914" y="1211259"/>
            <a:ext cx="2670030" cy="2449752"/>
          </a:xfrm>
          <a:custGeom>
            <a:avLst/>
            <a:gdLst/>
            <a:ahLst/>
            <a:cxnLst/>
            <a:rect l="l" t="t" r="r" b="b"/>
            <a:pathLst>
              <a:path w="2670030" h="2449752">
                <a:moveTo>
                  <a:pt x="0" y="0"/>
                </a:moveTo>
                <a:lnTo>
                  <a:pt x="2670030" y="0"/>
                </a:lnTo>
                <a:lnTo>
                  <a:pt x="2670030" y="2449752"/>
                </a:lnTo>
                <a:lnTo>
                  <a:pt x="0" y="2449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526024">
            <a:off x="884746" y="6060413"/>
            <a:ext cx="3068369" cy="3281678"/>
          </a:xfrm>
          <a:custGeom>
            <a:avLst/>
            <a:gdLst/>
            <a:ahLst/>
            <a:cxnLst/>
            <a:rect l="l" t="t" r="r" b="b"/>
            <a:pathLst>
              <a:path w="3068369" h="3281678">
                <a:moveTo>
                  <a:pt x="0" y="0"/>
                </a:moveTo>
                <a:lnTo>
                  <a:pt x="3068369" y="0"/>
                </a:lnTo>
                <a:lnTo>
                  <a:pt x="3068369" y="3281678"/>
                </a:lnTo>
                <a:lnTo>
                  <a:pt x="0" y="3281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92573" y="1953609"/>
            <a:ext cx="14302854" cy="7700200"/>
          </a:xfrm>
          <a:custGeom>
            <a:avLst/>
            <a:gdLst/>
            <a:ahLst/>
            <a:cxnLst/>
            <a:rect l="l" t="t" r="r" b="b"/>
            <a:pathLst>
              <a:path w="13264972" h="6605757">
                <a:moveTo>
                  <a:pt x="0" y="0"/>
                </a:moveTo>
                <a:lnTo>
                  <a:pt x="13264972" y="0"/>
                </a:lnTo>
                <a:lnTo>
                  <a:pt x="13264972" y="6605758"/>
                </a:lnTo>
                <a:lnTo>
                  <a:pt x="0" y="66057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54027" y="754059"/>
            <a:ext cx="1137994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949" dirty="0" err="1">
                <a:solidFill>
                  <a:srgbClr val="64E688"/>
                </a:solidFill>
                <a:latin typeface="Fira Sans Bold"/>
              </a:rPr>
              <a:t>Sản</a:t>
            </a:r>
            <a:r>
              <a:rPr lang="en-US" sz="5949" dirty="0">
                <a:solidFill>
                  <a:srgbClr val="64E688"/>
                </a:solidFill>
                <a:latin typeface="Fira Sans Bold"/>
              </a:rPr>
              <a:t> </a:t>
            </a:r>
            <a:r>
              <a:rPr lang="en-US" sz="5949" dirty="0" err="1">
                <a:solidFill>
                  <a:srgbClr val="64E688"/>
                </a:solidFill>
                <a:latin typeface="Fira Sans Bold"/>
              </a:rPr>
              <a:t>phẩm</a:t>
            </a:r>
            <a:r>
              <a:rPr lang="en-US" sz="5949" dirty="0">
                <a:solidFill>
                  <a:srgbClr val="64E688"/>
                </a:solidFill>
                <a:latin typeface="Fira Sans Bold"/>
              </a:rPr>
              <a:t> </a:t>
            </a:r>
            <a:r>
              <a:rPr lang="en-US" sz="5949" dirty="0" err="1">
                <a:solidFill>
                  <a:srgbClr val="64E688"/>
                </a:solidFill>
                <a:latin typeface="Fira Sans Bold"/>
              </a:rPr>
              <a:t>của</a:t>
            </a:r>
            <a:r>
              <a:rPr lang="en-US" sz="5949" dirty="0">
                <a:solidFill>
                  <a:srgbClr val="64E688"/>
                </a:solidFill>
                <a:latin typeface="Fira Sans Bold"/>
              </a:rPr>
              <a:t> </a:t>
            </a:r>
            <a:r>
              <a:rPr lang="en-US" sz="5949" dirty="0" err="1">
                <a:solidFill>
                  <a:srgbClr val="64E688"/>
                </a:solidFill>
                <a:latin typeface="Fira Sans Bold"/>
              </a:rPr>
              <a:t>nhóm</a:t>
            </a:r>
            <a:endParaRPr lang="en-US" sz="5949" dirty="0">
              <a:solidFill>
                <a:srgbClr val="64E688"/>
              </a:solidFill>
              <a:latin typeface="Fira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53" y="2551168"/>
            <a:ext cx="7714870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2702370"/>
            <a:ext cx="81153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 err="1">
                <a:solidFill>
                  <a:srgbClr val="FEFFFF"/>
                </a:solidFill>
                <a:latin typeface="Clear Sans Bold"/>
              </a:rPr>
              <a:t>Chỉ</a:t>
            </a:r>
            <a:r>
              <a:rPr lang="en-US" sz="2999" dirty="0">
                <a:solidFill>
                  <a:srgbClr val="FEFFFF"/>
                </a:solidFill>
                <a:latin typeface="Clear Sans Bold"/>
              </a:rPr>
              <a:t> Admin </a:t>
            </a:r>
            <a:r>
              <a:rPr lang="en-US" sz="2999" dirty="0" err="1">
                <a:solidFill>
                  <a:srgbClr val="FEFFFF"/>
                </a:solidFill>
                <a:latin typeface="Clear Sans Bold"/>
              </a:rPr>
              <a:t>có</a:t>
            </a:r>
            <a:r>
              <a:rPr lang="en-US" sz="2999" dirty="0">
                <a:solidFill>
                  <a:srgbClr val="FEFFFF"/>
                </a:solidFill>
                <a:latin typeface="Clear Sans Bold"/>
              </a:rPr>
              <a:t> </a:t>
            </a:r>
            <a:r>
              <a:rPr lang="en-US" sz="2999" dirty="0" err="1">
                <a:solidFill>
                  <a:srgbClr val="FEFFFF"/>
                </a:solidFill>
                <a:latin typeface="Clear Sans Bold"/>
              </a:rPr>
              <a:t>quyền</a:t>
            </a:r>
            <a:r>
              <a:rPr lang="en-US" sz="2999" dirty="0">
                <a:solidFill>
                  <a:srgbClr val="FEFFFF"/>
                </a:solidFill>
                <a:latin typeface="Clear Sans Bold"/>
              </a:rPr>
              <a:t> </a:t>
            </a:r>
            <a:r>
              <a:rPr lang="en-US" sz="2999" dirty="0" err="1">
                <a:solidFill>
                  <a:srgbClr val="FEFFFF"/>
                </a:solidFill>
                <a:latin typeface="Clear Sans Bold"/>
              </a:rPr>
              <a:t>đăng</a:t>
            </a:r>
            <a:r>
              <a:rPr lang="en-US" sz="2999" dirty="0">
                <a:solidFill>
                  <a:srgbClr val="FEFFFF"/>
                </a:solidFill>
                <a:latin typeface="Clear Sans Bold"/>
              </a:rPr>
              <a:t> </a:t>
            </a:r>
            <a:r>
              <a:rPr lang="en-US" sz="2999" dirty="0" err="1">
                <a:solidFill>
                  <a:srgbClr val="FEFFFF"/>
                </a:solidFill>
                <a:latin typeface="Clear Sans Bold"/>
              </a:rPr>
              <a:t>nhập</a:t>
            </a:r>
            <a:r>
              <a:rPr lang="en-US" sz="2999" dirty="0">
                <a:solidFill>
                  <a:srgbClr val="FEFFFF"/>
                </a:solidFill>
                <a:latin typeface="Clear Sans Bold"/>
              </a:rPr>
              <a:t> </a:t>
            </a:r>
            <a:r>
              <a:rPr lang="en-US" sz="2999" dirty="0" err="1">
                <a:solidFill>
                  <a:srgbClr val="FEFFFF"/>
                </a:solidFill>
                <a:latin typeface="Clear Sans Bold"/>
              </a:rPr>
              <a:t>vào</a:t>
            </a:r>
            <a:r>
              <a:rPr lang="en-US" sz="2999" dirty="0">
                <a:solidFill>
                  <a:srgbClr val="FEFFFF"/>
                </a:solidFill>
                <a:latin typeface="Clear Sans Bold"/>
              </a:rPr>
              <a:t> </a:t>
            </a:r>
            <a:r>
              <a:rPr lang="en-US" sz="2999" dirty="0" err="1">
                <a:solidFill>
                  <a:srgbClr val="FEFFFF"/>
                </a:solidFill>
                <a:latin typeface="Clear Sans Bold"/>
              </a:rPr>
              <a:t>hệ</a:t>
            </a:r>
            <a:r>
              <a:rPr lang="en-US" sz="2999" dirty="0">
                <a:solidFill>
                  <a:srgbClr val="FEFFFF"/>
                </a:solidFill>
                <a:latin typeface="Clear Sans Bold"/>
              </a:rPr>
              <a:t> </a:t>
            </a:r>
            <a:r>
              <a:rPr lang="en-US" sz="2999" dirty="0" err="1">
                <a:solidFill>
                  <a:srgbClr val="FEFFFF"/>
                </a:solidFill>
                <a:latin typeface="Clear Sans Bold"/>
              </a:rPr>
              <a:t>thống</a:t>
            </a:r>
            <a:endParaRPr lang="en-US" sz="2999" dirty="0">
              <a:solidFill>
                <a:srgbClr val="FEFFFF"/>
              </a:solidFill>
              <a:latin typeface="Clear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38959" y="3622114"/>
            <a:ext cx="7714897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Clear Sans"/>
              </a:rPr>
              <a:t>Admin là người thực hiện được các thao tác thêm, xóa, sửa trong trang web ở hệ thống.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44376" y="656869"/>
            <a:ext cx="771489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 err="1">
                <a:solidFill>
                  <a:srgbClr val="FFFFFF"/>
                </a:solidFill>
                <a:latin typeface="Clear Sans Medium"/>
              </a:rPr>
              <a:t>Quản</a:t>
            </a:r>
            <a:r>
              <a:rPr lang="en-US" sz="2999" dirty="0">
                <a:solidFill>
                  <a:srgbClr val="FFFFFF"/>
                </a:solidFill>
                <a:latin typeface="Clear Sans Medium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Medium"/>
              </a:rPr>
              <a:t>lí</a:t>
            </a:r>
            <a:r>
              <a:rPr lang="en-US" sz="2999" dirty="0">
                <a:solidFill>
                  <a:srgbClr val="FFFFFF"/>
                </a:solidFill>
                <a:latin typeface="Clear Sans Medium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Medium"/>
              </a:rPr>
              <a:t>bài</a:t>
            </a:r>
            <a:r>
              <a:rPr lang="en-US" sz="2999" dirty="0">
                <a:solidFill>
                  <a:srgbClr val="FFFFFF"/>
                </a:solidFill>
                <a:latin typeface="Clear Sans Medium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Medium"/>
              </a:rPr>
              <a:t>viết</a:t>
            </a:r>
            <a:r>
              <a:rPr lang="en-US" sz="2999" dirty="0">
                <a:solidFill>
                  <a:srgbClr val="FFFFFF"/>
                </a:solidFill>
                <a:latin typeface="Clear Sans Medium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Medium"/>
              </a:rPr>
              <a:t>và</a:t>
            </a:r>
            <a:r>
              <a:rPr lang="en-US" sz="2999" dirty="0">
                <a:solidFill>
                  <a:srgbClr val="FFFFFF"/>
                </a:solidFill>
                <a:latin typeface="Clear Sans Medium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Medium"/>
              </a:rPr>
              <a:t>sản</a:t>
            </a:r>
            <a:r>
              <a:rPr lang="en-US" sz="2999" dirty="0">
                <a:solidFill>
                  <a:srgbClr val="FFFFFF"/>
                </a:solidFill>
                <a:latin typeface="Clear Sans Medium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Medium"/>
              </a:rPr>
              <a:t>phẩm</a:t>
            </a:r>
            <a:endParaRPr lang="en-US" sz="2999" dirty="0">
              <a:solidFill>
                <a:srgbClr val="FFFFFF"/>
              </a:solidFill>
              <a:latin typeface="Clear Sans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44376" y="1346381"/>
            <a:ext cx="8035137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Clear Sans"/>
              </a:rPr>
              <a:t>Chỉ Admin mới có thể thêm, xóa , sửa các bài viết và sản phẩm của trang web.</a:t>
            </a:r>
          </a:p>
        </p:txBody>
      </p:sp>
      <p:sp>
        <p:nvSpPr>
          <p:cNvPr id="7" name="AutoShape 7"/>
          <p:cNvSpPr/>
          <p:nvPr/>
        </p:nvSpPr>
        <p:spPr>
          <a:xfrm>
            <a:off x="9544403" y="2551168"/>
            <a:ext cx="7714870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9544350" y="2702370"/>
            <a:ext cx="771489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 err="1">
                <a:solidFill>
                  <a:srgbClr val="FFFFFF"/>
                </a:solidFill>
                <a:latin typeface="Clear Sans Medium"/>
              </a:rPr>
              <a:t>Quản</a:t>
            </a:r>
            <a:r>
              <a:rPr lang="en-US" sz="2999" dirty="0">
                <a:solidFill>
                  <a:srgbClr val="FFFFFF"/>
                </a:solidFill>
                <a:latin typeface="Clear Sans Medium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Medium"/>
              </a:rPr>
              <a:t>lí</a:t>
            </a:r>
            <a:r>
              <a:rPr lang="en-US" sz="2999" dirty="0">
                <a:solidFill>
                  <a:srgbClr val="FFFFFF"/>
                </a:solidFill>
                <a:latin typeface="Clear Sans Medium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Medium"/>
              </a:rPr>
              <a:t>sản</a:t>
            </a:r>
            <a:r>
              <a:rPr lang="en-US" sz="2999" dirty="0">
                <a:solidFill>
                  <a:srgbClr val="FFFFFF"/>
                </a:solidFill>
                <a:latin typeface="Clear Sans Medium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Medium"/>
              </a:rPr>
              <a:t>phẩm</a:t>
            </a:r>
            <a:r>
              <a:rPr lang="en-US" sz="2999" dirty="0">
                <a:solidFill>
                  <a:srgbClr val="FFFFFF"/>
                </a:solidFill>
                <a:latin typeface="Clear Sans Medium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Medium"/>
              </a:rPr>
              <a:t>riêng</a:t>
            </a:r>
            <a:r>
              <a:rPr lang="en-US" sz="2999" dirty="0">
                <a:solidFill>
                  <a:srgbClr val="FFFFFF"/>
                </a:solidFill>
                <a:latin typeface="Clear Sans Medium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Medium"/>
              </a:rPr>
              <a:t>biệt</a:t>
            </a:r>
            <a:r>
              <a:rPr lang="en-US" sz="2999" dirty="0">
                <a:solidFill>
                  <a:srgbClr val="FFFFFF"/>
                </a:solidFill>
                <a:latin typeface="Clear Sans Medium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85188" y="3622114"/>
            <a:ext cx="7714897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Clear Sans"/>
              </a:rPr>
              <a:t>Admin quản lí sản phẩm, tìm kiếm sản phẩm phụ hợp.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544403" y="4991809"/>
            <a:ext cx="7714870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544350" y="5306303"/>
            <a:ext cx="771489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 err="1">
                <a:solidFill>
                  <a:srgbClr val="FFFFFF"/>
                </a:solidFill>
                <a:latin typeface="Clear Sans Medium"/>
              </a:rPr>
              <a:t>Quản</a:t>
            </a:r>
            <a:r>
              <a:rPr lang="en-US" sz="2999" dirty="0">
                <a:solidFill>
                  <a:srgbClr val="FFFFFF"/>
                </a:solidFill>
                <a:latin typeface="Clear Sans Medium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Medium"/>
              </a:rPr>
              <a:t>lí</a:t>
            </a:r>
            <a:r>
              <a:rPr lang="en-US" sz="2999" dirty="0">
                <a:solidFill>
                  <a:srgbClr val="FFFFFF"/>
                </a:solidFill>
                <a:latin typeface="Clear Sans Medium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Medium"/>
              </a:rPr>
              <a:t>phân</a:t>
            </a:r>
            <a:r>
              <a:rPr lang="en-US" sz="2999" dirty="0">
                <a:solidFill>
                  <a:srgbClr val="FFFFFF"/>
                </a:solidFill>
                <a:latin typeface="Clear Sans Medium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Medium"/>
              </a:rPr>
              <a:t>loại</a:t>
            </a:r>
            <a:r>
              <a:rPr lang="en-US" sz="2999" dirty="0">
                <a:solidFill>
                  <a:srgbClr val="FFFFFF"/>
                </a:solidFill>
                <a:latin typeface="Clear Sans Medium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Medium"/>
              </a:rPr>
              <a:t>sản</a:t>
            </a:r>
            <a:r>
              <a:rPr lang="en-US" sz="2999" dirty="0">
                <a:solidFill>
                  <a:srgbClr val="FFFFFF"/>
                </a:solidFill>
                <a:latin typeface="Clear Sans Medium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Medium"/>
              </a:rPr>
              <a:t>phẩm</a:t>
            </a:r>
            <a:endParaRPr lang="en-US" sz="2999" dirty="0">
              <a:solidFill>
                <a:srgbClr val="FFFFFF"/>
              </a:solidFill>
              <a:latin typeface="Clear Sans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85188" y="6106571"/>
            <a:ext cx="7714897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Clear Sans"/>
              </a:rPr>
              <a:t>Admin liệt kê và phân loại các loại sản phẩm.</a:t>
            </a:r>
          </a:p>
        </p:txBody>
      </p:sp>
      <p:sp>
        <p:nvSpPr>
          <p:cNvPr id="13" name="AutoShape 13"/>
          <p:cNvSpPr/>
          <p:nvPr/>
        </p:nvSpPr>
        <p:spPr>
          <a:xfrm>
            <a:off x="9544430" y="7432451"/>
            <a:ext cx="7714870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9544430" y="7813451"/>
            <a:ext cx="771489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lear Sans Bold"/>
              </a:rPr>
              <a:t>Yêu cầu về bảo mật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85188" y="8499251"/>
            <a:ext cx="8568871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lear Sans"/>
              </a:rPr>
              <a:t>Chỉ Admin mới có thể sử dụng hệ thống, các tài khoản có quyền admin mới sử dụng được hệ thống trang wed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lear Sans"/>
              </a:rPr>
              <a:t>Phân loại các tài khoản có chức năng riêng biệt để thực hiện các yêu cầu riêng biệt.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028753" y="4991809"/>
            <a:ext cx="7714870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028753" y="5306303"/>
            <a:ext cx="771489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 err="1">
                <a:solidFill>
                  <a:srgbClr val="FFFFFF"/>
                </a:solidFill>
                <a:latin typeface="Clear Sans Bold"/>
              </a:rPr>
              <a:t>Quản</a:t>
            </a:r>
            <a:r>
              <a:rPr lang="en-US" sz="2999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Bold"/>
              </a:rPr>
              <a:t>lí</a:t>
            </a:r>
            <a:r>
              <a:rPr lang="en-US" sz="2999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Bold"/>
              </a:rPr>
              <a:t>thông</a:t>
            </a:r>
            <a:r>
              <a:rPr lang="en-US" sz="2999" dirty="0">
                <a:solidFill>
                  <a:srgbClr val="FFFFFF"/>
                </a:solidFill>
                <a:latin typeface="Clear Sans Bold"/>
              </a:rPr>
              <a:t> tin </a:t>
            </a:r>
            <a:r>
              <a:rPr lang="en-US" sz="2999" dirty="0" err="1">
                <a:solidFill>
                  <a:srgbClr val="FFFFFF"/>
                </a:solidFill>
                <a:latin typeface="Clear Sans Bold"/>
              </a:rPr>
              <a:t>các</a:t>
            </a:r>
            <a:r>
              <a:rPr lang="en-US" sz="2999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Bold"/>
              </a:rPr>
              <a:t>nhân</a:t>
            </a:r>
            <a:endParaRPr lang="en-US" sz="2999" dirty="0">
              <a:solidFill>
                <a:srgbClr val="FFFFFF"/>
              </a:solidFill>
              <a:latin typeface="Clear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38959" y="6072281"/>
            <a:ext cx="7714897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Clear Sans"/>
              </a:rPr>
              <a:t>Người dùng có thể đổi thông tin, mật khẩu và các phương thức thanh toán của tài khoản.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028753" y="7432451"/>
            <a:ext cx="7714870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028700" y="7813451"/>
            <a:ext cx="771489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 err="1">
                <a:solidFill>
                  <a:srgbClr val="FFFFFF"/>
                </a:solidFill>
                <a:latin typeface="Clear Sans Bold"/>
              </a:rPr>
              <a:t>Quản</a:t>
            </a:r>
            <a:r>
              <a:rPr lang="en-US" sz="2999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Bold"/>
              </a:rPr>
              <a:t>lí</a:t>
            </a:r>
            <a:r>
              <a:rPr lang="en-US" sz="2999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Bold"/>
              </a:rPr>
              <a:t>thao</a:t>
            </a:r>
            <a:r>
              <a:rPr lang="en-US" sz="2999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Bold"/>
              </a:rPr>
              <a:t>tác</a:t>
            </a:r>
            <a:r>
              <a:rPr lang="en-US" sz="2999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Bold"/>
              </a:rPr>
              <a:t>của</a:t>
            </a:r>
            <a:r>
              <a:rPr lang="en-US" sz="2999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Bold"/>
              </a:rPr>
              <a:t>người</a:t>
            </a:r>
            <a:r>
              <a:rPr lang="en-US" sz="2999" dirty="0">
                <a:solidFill>
                  <a:srgbClr val="FFFFFF"/>
                </a:solidFill>
                <a:latin typeface="Clear Sans Bold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Clear Sans Bold"/>
              </a:rPr>
              <a:t>dùng</a:t>
            </a:r>
            <a:endParaRPr lang="en-US" sz="2999" dirty="0">
              <a:solidFill>
                <a:srgbClr val="FFFFFF"/>
              </a:solidFill>
              <a:latin typeface="Clear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76258" y="8530590"/>
            <a:ext cx="8019888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Clear Sans"/>
              </a:rPr>
              <a:t>Có quyền truy cập.</a:t>
            </a: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Clear Sans"/>
              </a:rPr>
              <a:t>Xem các bài đăng, xem hình ảnh, xem thông tin của sản phẩm, đặt hàng, thao tác thanh toán.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533400"/>
            <a:ext cx="6342501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3"/>
              </a:lnSpc>
            </a:pPr>
            <a:r>
              <a:rPr lang="en-US" sz="6536">
                <a:solidFill>
                  <a:srgbClr val="64E688"/>
                </a:solidFill>
                <a:latin typeface="Fira Sans Bold"/>
              </a:rPr>
              <a:t>Requirement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1657531"/>
            <a:ext cx="634250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9"/>
              </a:lnSpc>
            </a:pPr>
            <a:r>
              <a:rPr lang="en-US" sz="3099">
                <a:solidFill>
                  <a:srgbClr val="FFFFFF"/>
                </a:solidFill>
                <a:latin typeface="Clear Sans"/>
              </a:rPr>
              <a:t>Thu thập yêu cầu từ khách hàng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930990">
            <a:off x="331140" y="8100056"/>
            <a:ext cx="2138011" cy="1985678"/>
          </a:xfrm>
          <a:custGeom>
            <a:avLst/>
            <a:gdLst/>
            <a:ahLst/>
            <a:cxnLst/>
            <a:rect l="l" t="t" r="r" b="b"/>
            <a:pathLst>
              <a:path w="2138011" h="1985678">
                <a:moveTo>
                  <a:pt x="0" y="0"/>
                </a:moveTo>
                <a:lnTo>
                  <a:pt x="2138011" y="0"/>
                </a:lnTo>
                <a:lnTo>
                  <a:pt x="2138011" y="1985678"/>
                </a:lnTo>
                <a:lnTo>
                  <a:pt x="0" y="1985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362718">
            <a:off x="7751989" y="-150177"/>
            <a:ext cx="1556330" cy="1812321"/>
          </a:xfrm>
          <a:custGeom>
            <a:avLst/>
            <a:gdLst/>
            <a:ahLst/>
            <a:cxnLst/>
            <a:rect l="l" t="t" r="r" b="b"/>
            <a:pathLst>
              <a:path w="1556330" h="1812321">
                <a:moveTo>
                  <a:pt x="0" y="0"/>
                </a:moveTo>
                <a:lnTo>
                  <a:pt x="1556331" y="0"/>
                </a:lnTo>
                <a:lnTo>
                  <a:pt x="1556331" y="1812321"/>
                </a:lnTo>
                <a:lnTo>
                  <a:pt x="0" y="1812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38956" y="3623899"/>
            <a:ext cx="2232521" cy="1900434"/>
          </a:xfrm>
          <a:custGeom>
            <a:avLst/>
            <a:gdLst/>
            <a:ahLst/>
            <a:cxnLst/>
            <a:rect l="l" t="t" r="r" b="b"/>
            <a:pathLst>
              <a:path w="2232521" h="1900434">
                <a:moveTo>
                  <a:pt x="0" y="0"/>
                </a:moveTo>
                <a:lnTo>
                  <a:pt x="2232522" y="0"/>
                </a:lnTo>
                <a:lnTo>
                  <a:pt x="2232522" y="1900433"/>
                </a:lnTo>
                <a:lnTo>
                  <a:pt x="0" y="1900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28800" y="1714500"/>
            <a:ext cx="14452001" cy="8201511"/>
          </a:xfrm>
          <a:custGeom>
            <a:avLst/>
            <a:gdLst/>
            <a:ahLst/>
            <a:cxnLst/>
            <a:rect l="l" t="t" r="r" b="b"/>
            <a:pathLst>
              <a:path w="14452001" h="8201511">
                <a:moveTo>
                  <a:pt x="0" y="0"/>
                </a:moveTo>
                <a:lnTo>
                  <a:pt x="14452002" y="0"/>
                </a:lnTo>
                <a:lnTo>
                  <a:pt x="14452002" y="8201510"/>
                </a:lnTo>
                <a:lnTo>
                  <a:pt x="0" y="8201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70251" y="509587"/>
            <a:ext cx="6276929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Fira Sans Ultra-Bold"/>
              </a:rPr>
              <a:t>Test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930990">
            <a:off x="14635200" y="6152991"/>
            <a:ext cx="2138011" cy="1985678"/>
          </a:xfrm>
          <a:custGeom>
            <a:avLst/>
            <a:gdLst/>
            <a:ahLst/>
            <a:cxnLst/>
            <a:rect l="l" t="t" r="r" b="b"/>
            <a:pathLst>
              <a:path w="2138011" h="1985678">
                <a:moveTo>
                  <a:pt x="0" y="0"/>
                </a:moveTo>
                <a:lnTo>
                  <a:pt x="2138011" y="0"/>
                </a:lnTo>
                <a:lnTo>
                  <a:pt x="2138011" y="1985678"/>
                </a:lnTo>
                <a:lnTo>
                  <a:pt x="0" y="1985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930990">
            <a:off x="1797663" y="2142364"/>
            <a:ext cx="2138011" cy="1985678"/>
          </a:xfrm>
          <a:custGeom>
            <a:avLst/>
            <a:gdLst/>
            <a:ahLst/>
            <a:cxnLst/>
            <a:rect l="l" t="t" r="r" b="b"/>
            <a:pathLst>
              <a:path w="2138011" h="1985678">
                <a:moveTo>
                  <a:pt x="0" y="0"/>
                </a:moveTo>
                <a:lnTo>
                  <a:pt x="2138011" y="0"/>
                </a:lnTo>
                <a:lnTo>
                  <a:pt x="2138011" y="1985678"/>
                </a:lnTo>
                <a:lnTo>
                  <a:pt x="0" y="1985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514600" y="1534577"/>
            <a:ext cx="12982932" cy="8442136"/>
          </a:xfrm>
          <a:custGeom>
            <a:avLst/>
            <a:gdLst/>
            <a:ahLst/>
            <a:cxnLst/>
            <a:rect l="l" t="t" r="r" b="b"/>
            <a:pathLst>
              <a:path w="12554663" h="8442136">
                <a:moveTo>
                  <a:pt x="0" y="0"/>
                </a:moveTo>
                <a:lnTo>
                  <a:pt x="12554662" y="0"/>
                </a:lnTo>
                <a:lnTo>
                  <a:pt x="12554662" y="8442136"/>
                </a:lnTo>
                <a:lnTo>
                  <a:pt x="0" y="8442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515402"/>
            <a:ext cx="5092198" cy="1810518"/>
            <a:chOff x="0" y="0"/>
            <a:chExt cx="6789597" cy="2414024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6789597" cy="1368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39"/>
                </a:lnSpc>
              </a:pPr>
              <a:r>
                <a:rPr lang="en-US" sz="6699">
                  <a:solidFill>
                    <a:srgbClr val="FFFFFF"/>
                  </a:solidFill>
                  <a:latin typeface="Fira Sans Ultra-Bold"/>
                </a:rPr>
                <a:t>Test Design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798271"/>
              <a:ext cx="6789597" cy="615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7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17160" y="2502920"/>
            <a:ext cx="7813380" cy="7784080"/>
          </a:xfrm>
          <a:custGeom>
            <a:avLst/>
            <a:gdLst/>
            <a:ahLst/>
            <a:cxnLst/>
            <a:rect l="l" t="t" r="r" b="b"/>
            <a:pathLst>
              <a:path w="7813380" h="7784080">
                <a:moveTo>
                  <a:pt x="0" y="0"/>
                </a:moveTo>
                <a:lnTo>
                  <a:pt x="7813380" y="0"/>
                </a:lnTo>
                <a:lnTo>
                  <a:pt x="7813380" y="7784080"/>
                </a:lnTo>
                <a:lnTo>
                  <a:pt x="0" y="77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32615" y="560457"/>
            <a:ext cx="2308255" cy="2100512"/>
          </a:xfrm>
          <a:custGeom>
            <a:avLst/>
            <a:gdLst/>
            <a:ahLst/>
            <a:cxnLst/>
            <a:rect l="l" t="t" r="r" b="b"/>
            <a:pathLst>
              <a:path w="2308255" h="2100512">
                <a:moveTo>
                  <a:pt x="0" y="0"/>
                </a:moveTo>
                <a:lnTo>
                  <a:pt x="2308255" y="0"/>
                </a:lnTo>
                <a:lnTo>
                  <a:pt x="2308255" y="2100512"/>
                </a:lnTo>
                <a:lnTo>
                  <a:pt x="0" y="2100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2225" y="8681592"/>
            <a:ext cx="2421194" cy="2230525"/>
          </a:xfrm>
          <a:custGeom>
            <a:avLst/>
            <a:gdLst/>
            <a:ahLst/>
            <a:cxnLst/>
            <a:rect l="l" t="t" r="r" b="b"/>
            <a:pathLst>
              <a:path w="2421194" h="2230525">
                <a:moveTo>
                  <a:pt x="0" y="0"/>
                </a:moveTo>
                <a:lnTo>
                  <a:pt x="2421194" y="0"/>
                </a:lnTo>
                <a:lnTo>
                  <a:pt x="2421194" y="2230525"/>
                </a:lnTo>
                <a:lnTo>
                  <a:pt x="0" y="223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01257" y="1610713"/>
            <a:ext cx="13685486" cy="8052777"/>
          </a:xfrm>
          <a:custGeom>
            <a:avLst/>
            <a:gdLst/>
            <a:ahLst/>
            <a:cxnLst/>
            <a:rect l="l" t="t" r="r" b="b"/>
            <a:pathLst>
              <a:path w="13685486" h="8052777">
                <a:moveTo>
                  <a:pt x="0" y="0"/>
                </a:moveTo>
                <a:lnTo>
                  <a:pt x="13685486" y="0"/>
                </a:lnTo>
                <a:lnTo>
                  <a:pt x="13685486" y="8052777"/>
                </a:lnTo>
                <a:lnTo>
                  <a:pt x="0" y="8052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85127"/>
            <a:ext cx="39243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 dirty="0">
                <a:solidFill>
                  <a:srgbClr val="FFFFFF"/>
                </a:solidFill>
                <a:latin typeface="Fira Sans Bold"/>
              </a:rPr>
              <a:t>Test Plan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60143" y="519112"/>
            <a:ext cx="7813380" cy="7784080"/>
          </a:xfrm>
          <a:custGeom>
            <a:avLst/>
            <a:gdLst/>
            <a:ahLst/>
            <a:cxnLst/>
            <a:rect l="l" t="t" r="r" b="b"/>
            <a:pathLst>
              <a:path w="7813380" h="7784080">
                <a:moveTo>
                  <a:pt x="0" y="0"/>
                </a:moveTo>
                <a:lnTo>
                  <a:pt x="7813380" y="0"/>
                </a:lnTo>
                <a:lnTo>
                  <a:pt x="7813380" y="7784080"/>
                </a:lnTo>
                <a:lnTo>
                  <a:pt x="0" y="77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09587"/>
            <a:ext cx="509219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Fira Sans Ultra-Bold"/>
              </a:rPr>
              <a:t>Test Case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08552" y="1028700"/>
            <a:ext cx="287089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Fira Sans Bold"/>
              </a:rPr>
              <a:t>Đăng nhập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8" y="1992573"/>
            <a:ext cx="17215024" cy="75487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59762" y="519112"/>
            <a:ext cx="2670030" cy="2449752"/>
          </a:xfrm>
          <a:custGeom>
            <a:avLst/>
            <a:gdLst/>
            <a:ahLst/>
            <a:cxnLst/>
            <a:rect l="l" t="t" r="r" b="b"/>
            <a:pathLst>
              <a:path w="2670030" h="2449752">
                <a:moveTo>
                  <a:pt x="0" y="0"/>
                </a:moveTo>
                <a:lnTo>
                  <a:pt x="2670030" y="0"/>
                </a:lnTo>
                <a:lnTo>
                  <a:pt x="2670030" y="2449753"/>
                </a:lnTo>
                <a:lnTo>
                  <a:pt x="0" y="244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133301"/>
            <a:ext cx="7813380" cy="7784080"/>
          </a:xfrm>
          <a:custGeom>
            <a:avLst/>
            <a:gdLst/>
            <a:ahLst/>
            <a:cxnLst/>
            <a:rect l="l" t="t" r="r" b="b"/>
            <a:pathLst>
              <a:path w="7813380" h="7784080">
                <a:moveTo>
                  <a:pt x="0" y="0"/>
                </a:moveTo>
                <a:lnTo>
                  <a:pt x="7813380" y="0"/>
                </a:lnTo>
                <a:lnTo>
                  <a:pt x="7813380" y="7784079"/>
                </a:lnTo>
                <a:lnTo>
                  <a:pt x="0" y="7784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8743" y="2015367"/>
            <a:ext cx="17890513" cy="6652754"/>
          </a:xfrm>
          <a:custGeom>
            <a:avLst/>
            <a:gdLst/>
            <a:ahLst/>
            <a:cxnLst/>
            <a:rect l="l" t="t" r="r" b="b"/>
            <a:pathLst>
              <a:path w="17890513" h="6652754">
                <a:moveTo>
                  <a:pt x="0" y="0"/>
                </a:moveTo>
                <a:lnTo>
                  <a:pt x="17890514" y="0"/>
                </a:lnTo>
                <a:lnTo>
                  <a:pt x="17890514" y="6652754"/>
                </a:lnTo>
                <a:lnTo>
                  <a:pt x="0" y="6652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09587"/>
            <a:ext cx="509219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Fira Sans Ultra-Bold"/>
              </a:rPr>
              <a:t>Test Case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08552" y="1028700"/>
            <a:ext cx="287089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Fira Sans Bold"/>
              </a:rPr>
              <a:t>Đăng nhập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421</Words>
  <Application>Microsoft Office PowerPoint</Application>
  <PresentationFormat>Custom</PresentationFormat>
  <Paragraphs>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Fira Sans Ultra-Bold</vt:lpstr>
      <vt:lpstr>Calibri</vt:lpstr>
      <vt:lpstr>Fira Sans</vt:lpstr>
      <vt:lpstr>Fira Sans Bold</vt:lpstr>
      <vt:lpstr>Clear Sans Bold</vt:lpstr>
      <vt:lpstr>Clear Sans</vt:lpstr>
      <vt:lpstr>Clear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Đen Xanh lá Neon Thành phần 3D Công nghệ trong Doanh nghiệp và tại Nơi làm việc Bản thuyết trình Công nghệ</dc:title>
  <cp:lastModifiedBy>DUY</cp:lastModifiedBy>
  <cp:revision>7</cp:revision>
  <dcterms:created xsi:type="dcterms:W3CDTF">2006-08-16T00:00:00Z</dcterms:created>
  <dcterms:modified xsi:type="dcterms:W3CDTF">2023-10-21T01:06:21Z</dcterms:modified>
  <dc:identifier>DAFxl-0sDSk</dc:identifier>
</cp:coreProperties>
</file>